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</p:sldMasterIdLst>
  <p:notesMasterIdLst>
    <p:notesMasterId r:id="rId14"/>
  </p:notesMasterIdLst>
  <p:handoutMasterIdLst>
    <p:handoutMasterId r:id="rId15"/>
  </p:handoutMasterIdLst>
  <p:sldIdLst>
    <p:sldId id="257" r:id="rId5"/>
    <p:sldId id="263" r:id="rId6"/>
    <p:sldId id="1701" r:id="rId7"/>
    <p:sldId id="1703" r:id="rId8"/>
    <p:sldId id="1702" r:id="rId9"/>
    <p:sldId id="1704" r:id="rId10"/>
    <p:sldId id="265" r:id="rId11"/>
    <p:sldId id="261" r:id="rId12"/>
    <p:sldId id="260" r:id="rId1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7B7869-5BFF-C84B-ACF3-A09D050470B1}">
          <p14:sldIdLst>
            <p14:sldId id="257"/>
            <p14:sldId id="263"/>
          </p14:sldIdLst>
        </p14:section>
        <p14:section name="groups" id="{73AB3BA3-DEA2-1144-A145-56D11754A175}">
          <p14:sldIdLst>
            <p14:sldId id="1701"/>
            <p14:sldId id="1703"/>
            <p14:sldId id="1702"/>
            <p14:sldId id="1704"/>
            <p14:sldId id="265"/>
          </p14:sldIdLst>
        </p14:section>
        <p14:section name="outro" id="{A7071F39-36A1-6447-9B46-09ADFEF9D31F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067" autoAdjust="0"/>
    <p:restoredTop sz="64776" autoAdjust="0"/>
  </p:normalViewPr>
  <p:slideViewPr>
    <p:cSldViewPr snapToGrid="0">
      <p:cViewPr varScale="1">
        <p:scale>
          <a:sx n="137" d="100"/>
          <a:sy n="137" d="100"/>
        </p:scale>
        <p:origin x="224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98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11/15/19 3:23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11/15/19 3:23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11/15/19 3:35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11/15/19 3:59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665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previous units in this module demonstrated how you can get a list of groups or a specific group using Microsoft Graph. You also learned how you can obtain information about the users involved with a group, both as owners and as members. This operation is done from the group's point of view.</a:t>
            </a:r>
          </a:p>
          <a:p>
            <a:endParaRPr lang="en-US" dirty="0"/>
          </a:p>
          <a:p>
            <a:r>
              <a:rPr lang="en-US" dirty="0"/>
              <a:t>Now let's examine how we can get groups from a user's point of view.</a:t>
            </a:r>
          </a:p>
          <a:p>
            <a:endParaRPr lang="en-US" dirty="0"/>
          </a:p>
          <a:p>
            <a:r>
              <a:rPr lang="en-US" dirty="0"/>
              <a:t>Microsoft Graph can be used to obtain a list of all groups a user is an owner of. This is done by requesting all directory objects the user owns. A directory object is a base type for many other entity types, including Office 365 groups and security groups.</a:t>
            </a:r>
          </a:p>
          <a:p>
            <a:endParaRPr lang="en-US" dirty="0"/>
          </a:p>
          <a:p>
            <a:r>
              <a:rPr lang="en-US" dirty="0"/>
              <a:t>Use the `</a:t>
            </a:r>
            <a:r>
              <a:rPr lang="en-US" dirty="0" err="1"/>
              <a:t>ownedObjects</a:t>
            </a:r>
            <a:r>
              <a:rPr lang="en-US" dirty="0"/>
              <a:t>` property on a user resource to get a list of all the directory objects the user is an owner of.</a:t>
            </a:r>
          </a:p>
          <a:p>
            <a:endParaRPr lang="en-US" dirty="0"/>
          </a:p>
          <a:p>
            <a:r>
              <a:rPr lang="en-US" dirty="0"/>
              <a:t>You can examine the properties of a directory object to determine what type of a group it is.</a:t>
            </a:r>
          </a:p>
          <a:p>
            <a:endParaRPr lang="en-US" dirty="0"/>
          </a:p>
          <a:p>
            <a:r>
              <a:rPr lang="en-US" dirty="0"/>
              <a:t>For example, an Office 365 group is indicated by the property `</a:t>
            </a:r>
            <a:r>
              <a:rPr lang="en-US" dirty="0" err="1"/>
              <a:t>groupTypes</a:t>
            </a:r>
            <a:r>
              <a:rPr lang="en-US" dirty="0"/>
              <a:t>:["Unified"]` on the directory object, while a security group is indicated by the `</a:t>
            </a:r>
            <a:r>
              <a:rPr lang="en-US" dirty="0" err="1"/>
              <a:t>securityEnabled:true</a:t>
            </a:r>
            <a:r>
              <a:rPr lang="en-US" dirty="0"/>
              <a:t>` property.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11/15/19 4:04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51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11/15/19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63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11/15/19 4:11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938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Unlike the previous example, the `</a:t>
            </a:r>
            <a:r>
              <a:rPr lang="en-US" dirty="0" err="1"/>
              <a:t>memberOf</a:t>
            </a:r>
            <a:r>
              <a:rPr lang="en-US" dirty="0"/>
              <a:t>` property returns a collection of directory objects that the user is a *direct* member of. These are groups that the user has been explicitly added to.</a:t>
            </a:r>
          </a:p>
          <a:p>
            <a:endParaRPr lang="en-US" dirty="0"/>
          </a:p>
          <a:p>
            <a:r>
              <a:rPr lang="en-US" dirty="0"/>
              <a:t>Microsoft Graph can also return the list of directory objects a user is a *transitive* member of. These are the groups that user hasn't been directly added to, but is a member of through a nested security group. This can happen if the user is in a security group that's been added to another group or is a member of a group through dynamic membership (*covered in a previous unit*).</a:t>
            </a:r>
          </a:p>
          <a:p>
            <a:endParaRPr lang="en-US" dirty="0"/>
          </a:p>
          <a:p>
            <a:r>
              <a:rPr lang="en-US" dirty="0"/>
              <a:t>To perform a transitive membership check, use the `</a:t>
            </a:r>
            <a:r>
              <a:rPr lang="en-US" dirty="0" err="1"/>
              <a:t>getMemberGroups</a:t>
            </a:r>
            <a:r>
              <a:rPr lang="en-US" dirty="0"/>
              <a:t>` method on the Microsoft Graph API or the `</a:t>
            </a:r>
            <a:r>
              <a:rPr lang="en-US" dirty="0" err="1"/>
              <a:t>GetMemberGroups</a:t>
            </a:r>
            <a:r>
              <a:rPr lang="en-US" dirty="0"/>
              <a:t>()` method on the Microsoft Graph .NET SDK.</a:t>
            </a:r>
          </a:p>
          <a:p>
            <a:endParaRPr lang="en-US" dirty="0"/>
          </a:p>
          <a:p>
            <a:r>
              <a:rPr lang="en-US" dirty="0"/>
              <a:t>Office 365 groups cannot contain groups, so membership in an Office 365 group is always direct.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11/15/19 4:11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380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11/15/19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11/15/19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11/15/19 3:23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97" y="296897"/>
            <a:ext cx="11375536" cy="762786"/>
          </a:xfrm>
        </p:spPr>
        <p:txBody>
          <a:bodyPr lIns="146304" tIns="91440" rIns="146304" bIns="91440"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190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190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5ACBF0"/>
          </p15:clr>
        </p15:guide>
        <p15:guide id="2" orient="horz" pos="302">
          <p15:clr>
            <a:srgbClr val="5ACBF0"/>
          </p15:clr>
        </p15:guide>
        <p15:guide id="3" pos="7546">
          <p15:clr>
            <a:srgbClr val="5ACBF0"/>
          </p15:clr>
        </p15:guide>
        <p15:guide id="4" orient="horz" pos="41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v1.0/users/%7bID%7d/ownedObject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v1.0/users/%7bID%7d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6" y="2849880"/>
            <a:ext cx="7924720" cy="2015239"/>
          </a:xfrm>
        </p:spPr>
        <p:txBody>
          <a:bodyPr/>
          <a:lstStyle/>
          <a:p>
            <a:r>
              <a:rPr lang="en-US" dirty="0"/>
              <a:t>Manage Group Lifecycle with Microsoft Graph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Working with users in the organization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Get all groups a user is an </a:t>
            </a:r>
            <a:br>
              <a:rPr lang="en-US" sz="2000" dirty="0"/>
            </a:br>
            <a:r>
              <a:rPr lang="en-US" sz="2000" dirty="0"/>
              <a:t>owner of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Get all groups a user is a </a:t>
            </a:r>
            <a:br>
              <a:rPr lang="en-US" sz="2000" dirty="0"/>
            </a:br>
            <a:r>
              <a:rPr lang="en-US" sz="2000" dirty="0"/>
              <a:t>member of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Direct vs. transitive membership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0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06DD3A-4046-4C46-8646-FCE30AA7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all groups a user is an owner of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F7ED8-D63B-C143-AB99-74297FAE56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5109091"/>
          </a:xfrm>
        </p:spPr>
        <p:txBody>
          <a:bodyPr/>
          <a:lstStyle/>
          <a:p>
            <a:r>
              <a:rPr lang="en-US" dirty="0"/>
              <a:t>Get a list of all groups a user is an owner of:</a:t>
            </a:r>
          </a:p>
          <a:p>
            <a:r>
              <a:rPr lang="en-US" dirty="0">
                <a:hlinkClick r:id="rId3"/>
              </a:rPr>
              <a:t>https://graph.microsoft.com/v1.0/users/{ID}/ownedObjects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Returns directory objects - base objects other objects are derived from</a:t>
            </a:r>
          </a:p>
          <a:p>
            <a:r>
              <a:rPr lang="en-US" dirty="0"/>
              <a:t>	Office 365 groups &amp; security groups</a:t>
            </a:r>
          </a:p>
          <a:p>
            <a:endParaRPr lang="en-US" dirty="0"/>
          </a:p>
          <a:p>
            <a:r>
              <a:rPr lang="en-US" dirty="0"/>
              <a:t>Examine the properties of each returned object to determine what is:</a:t>
            </a:r>
          </a:p>
          <a:p>
            <a:r>
              <a:rPr lang="en-US" dirty="0"/>
              <a:t>	Office 365 groups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groupTypes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:["Unified"]</a:t>
            </a:r>
          </a:p>
          <a:p>
            <a:r>
              <a:rPr lang="en-US" dirty="0"/>
              <a:t>	Security groups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securityEnabled:true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b="1" dirty="0"/>
              <a:t>Microsoft Graph .NET SDK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client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GetAuthenticatedGraphClient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(...);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requestOwnerOf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client.Me.OwnedObjects.Request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resultsOwnerOf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requestOwnerOf.GetAsync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().Result;</a:t>
            </a:r>
          </a:p>
        </p:txBody>
      </p:sp>
    </p:spTree>
    <p:extLst>
      <p:ext uri="{BB962C8B-B14F-4D97-AF65-F5344CB8AC3E}">
        <p14:creationId xmlns:p14="http://schemas.microsoft.com/office/powerpoint/2010/main" val="364444809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06DD3A-4046-4C46-8646-FCE30AA7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Microsoft Graph .NET SDK casting to determine type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F7ED8-D63B-C143-AB99-74297FAE56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5059847"/>
          </a:xfrm>
        </p:spPr>
        <p:txBody>
          <a:bodyPr/>
          <a:lstStyle/>
          <a:p>
            <a:r>
              <a:rPr lang="en-US" dirty="0"/>
              <a:t>Tip: try to cast returned objects to determine their type:</a:t>
            </a:r>
          </a:p>
          <a:p>
            <a:endParaRPr lang="en-US" dirty="0"/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foreach (var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ownedObject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resultsOwnerOf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var group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ownedObject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Microsoft.Graph.Group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var role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ownedObject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Microsoft.Graph.DirectoryRole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if (group != null)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("Office 365 Group: "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group.Id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": "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group.DisplayName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 else if (role != null)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("  Security Group: "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role.Id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": "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role.DisplayName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 else {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ownedObject.ODataType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": " +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ownedObject.Id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58254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06DD3A-4046-4C46-8646-FCE30AA7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all groups a user is a member of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F7ED8-D63B-C143-AB99-74297FAE56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5478423"/>
          </a:xfrm>
        </p:spPr>
        <p:txBody>
          <a:bodyPr/>
          <a:lstStyle/>
          <a:p>
            <a:r>
              <a:rPr lang="en-US" dirty="0"/>
              <a:t>Get a list of all groups a user is an owner of:</a:t>
            </a:r>
          </a:p>
          <a:p>
            <a:r>
              <a:rPr lang="en-US" dirty="0">
                <a:hlinkClick r:id="rId3"/>
              </a:rPr>
              <a:t>https://graph.microsoft.com/v1.0/users/{ID}/</a:t>
            </a:r>
            <a:r>
              <a:rPr lang="en-US" dirty="0" err="1"/>
              <a:t>memberOf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Returns directory objects - base objects other objects are derived from</a:t>
            </a:r>
          </a:p>
          <a:p>
            <a:r>
              <a:rPr lang="en-US" dirty="0"/>
              <a:t>	Office 365 groups &amp; security groups</a:t>
            </a:r>
          </a:p>
          <a:p>
            <a:endParaRPr lang="en-US" dirty="0"/>
          </a:p>
          <a:p>
            <a:r>
              <a:rPr lang="en-US" dirty="0"/>
              <a:t>Examine the properties of each returned object to determine what is:</a:t>
            </a:r>
          </a:p>
          <a:p>
            <a:r>
              <a:rPr lang="en-US" dirty="0"/>
              <a:t>	Office 365 groups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groupTypes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:["Unified"]</a:t>
            </a:r>
          </a:p>
          <a:p>
            <a:r>
              <a:rPr lang="en-US" dirty="0"/>
              <a:t>	Security groups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securityEnabled:true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r>
              <a:rPr lang="en-US" b="1" dirty="0"/>
              <a:t>Microsoft Graph .NET SDK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client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GetAuthenticatedGraphClient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(...);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requestOwnerOf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client.Me.MemberOf.Request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resultsOwnerOf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requestOwnerOf.GetAsync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().Result;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48034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06DD3A-4046-4C46-8646-FCE30AA7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vs. transitive membership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F7ED8-D63B-C143-AB99-74297FAE56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121128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memberOf</a:t>
            </a:r>
            <a:r>
              <a:rPr lang="en-US" dirty="0"/>
              <a:t> property returns only groups the user is a </a:t>
            </a:r>
            <a:r>
              <a:rPr lang="en-US" i="1" dirty="0"/>
              <a:t>direct</a:t>
            </a:r>
            <a:r>
              <a:rPr lang="en-US" dirty="0"/>
              <a:t> member of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getMemberGroups</a:t>
            </a:r>
            <a:r>
              <a:rPr lang="en-US" dirty="0"/>
              <a:t> property returns groups the user is a transitive member of</a:t>
            </a:r>
          </a:p>
          <a:p>
            <a:endParaRPr lang="en-US" dirty="0"/>
          </a:p>
          <a:p>
            <a:r>
              <a:rPr lang="en-US" dirty="0"/>
              <a:t>Direct membership:</a:t>
            </a:r>
          </a:p>
          <a:p>
            <a:pPr lvl="1"/>
            <a:r>
              <a:rPr lang="en-US" sz="1800" dirty="0"/>
              <a:t>Groups the user has been explicitly added to</a:t>
            </a:r>
          </a:p>
          <a:p>
            <a:endParaRPr lang="en-US" dirty="0"/>
          </a:p>
          <a:p>
            <a:r>
              <a:rPr lang="en-US" dirty="0"/>
              <a:t>Transitive membership</a:t>
            </a:r>
          </a:p>
          <a:p>
            <a:pPr lvl="1"/>
            <a:r>
              <a:rPr lang="en-US" sz="1800" dirty="0"/>
              <a:t>Groups the user is a member of including those via a security group that was included in another security group that has been added to group</a:t>
            </a:r>
            <a:endParaRPr lang="en-US" dirty="0"/>
          </a:p>
          <a:p>
            <a:endParaRPr lang="en-US" dirty="0"/>
          </a:p>
          <a:p>
            <a:pPr lvl="1"/>
            <a:r>
              <a:rPr lang="en-US" sz="1800" dirty="0"/>
              <a:t>Also includes groups the user has been added to through dynamic membership</a:t>
            </a:r>
          </a:p>
        </p:txBody>
      </p:sp>
    </p:spTree>
    <p:extLst>
      <p:ext uri="{BB962C8B-B14F-4D97-AF65-F5344CB8AC3E}">
        <p14:creationId xmlns:p14="http://schemas.microsoft.com/office/powerpoint/2010/main" val="299709014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9820594E7B0041BAC4DECBBC892FF9" ma:contentTypeVersion="8" ma:contentTypeDescription="Create a new document." ma:contentTypeScope="" ma:versionID="a4814d1cc1d58eee3ea03778ca413c81">
  <xsd:schema xmlns:xsd="http://www.w3.org/2001/XMLSchema" xmlns:xs="http://www.w3.org/2001/XMLSchema" xmlns:p="http://schemas.microsoft.com/office/2006/metadata/properties" xmlns:ns2="61b79488-63fd-46f4-b1bf-09cb63d2085e" targetNamespace="http://schemas.microsoft.com/office/2006/metadata/properties" ma:root="true" ma:fieldsID="40fb5444c5ccb72d5b900b723022c04a" ns2:_="">
    <xsd:import namespace="61b79488-63fd-46f4-b1bf-09cb63d208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79488-63fd-46f4-b1bf-09cb63d20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1EE5866-A3ED-447F-9386-F25EB40726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1D25C1-2135-48C5-8BF1-D610241FBA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79488-63fd-46f4-b1bf-09cb63d20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A3C4BB6-DB8D-4070-8F7B-E5A2778ED62A}">
  <ds:schemaRefs>
    <ds:schemaRef ds:uri="http://purl.org/dc/elements/1.1/"/>
    <ds:schemaRef ds:uri="61b79488-63fd-46f4-b1bf-09cb63d2085e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1122</Words>
  <Application>Microsoft Macintosh PowerPoint</Application>
  <PresentationFormat>Custom</PresentationFormat>
  <Paragraphs>112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Manage Group Lifecycle with Microsoft Graph</vt:lpstr>
      <vt:lpstr>Overview</vt:lpstr>
      <vt:lpstr>Getting all groups a user is an owner of</vt:lpstr>
      <vt:lpstr>Use Microsoft Graph .NET SDK casting to determine type</vt:lpstr>
      <vt:lpstr>Getting all groups a user is a member of</vt:lpstr>
      <vt:lpstr>Direct vs. transitive membership</vt:lpstr>
      <vt:lpstr>Demo</vt:lpstr>
      <vt:lpstr>Thank you.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Connell</dc:creator>
  <cp:lastModifiedBy/>
  <cp:revision>1</cp:revision>
  <dcterms:created xsi:type="dcterms:W3CDTF">2019-11-15T19:32:22Z</dcterms:created>
  <dcterms:modified xsi:type="dcterms:W3CDTF">2019-11-15T21:15:41Z</dcterms:modified>
</cp:coreProperties>
</file>